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  <p:sldMasterId id="2147483650" r:id="rId5"/>
    <p:sldMasterId id="2147483652" r:id="rId6"/>
  </p:sldMasterIdLst>
  <p:notesMasterIdLst>
    <p:notesMasterId r:id="rId15"/>
  </p:notesMasterIdLst>
  <p:handoutMasterIdLst>
    <p:handoutMasterId r:id="rId16"/>
  </p:handoutMasterIdLst>
  <p:sldIdLst>
    <p:sldId id="256" r:id="rId7"/>
    <p:sldId id="272" r:id="rId8"/>
    <p:sldId id="286" r:id="rId9"/>
    <p:sldId id="297" r:id="rId10"/>
    <p:sldId id="298" r:id="rId11"/>
    <p:sldId id="299" r:id="rId12"/>
    <p:sldId id="288" r:id="rId13"/>
    <p:sldId id="289" r:id="rId1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F8"/>
    <a:srgbClr val="F01CD2"/>
    <a:srgbClr val="4963AE"/>
    <a:srgbClr val="4FFF57"/>
    <a:srgbClr val="1DFF83"/>
    <a:srgbClr val="9CC52D"/>
    <a:srgbClr val="002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0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8169C-D7FF-4CAC-A755-FD2DA21CB9ED}" type="datetime1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BD9B-6641-9C4A-A33D-68246303A5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804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4EB84-8A3B-474B-BCB8-72E9E9C4AB6B}" type="datetime1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4D5A1-52F5-1547-8357-687832436F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9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9567" y="995888"/>
            <a:ext cx="6667500" cy="20724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9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0" y="3175000"/>
            <a:ext cx="3302000" cy="13589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2pPr>
            <a:lvl3pPr marL="0" indent="0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3pPr>
            <a:lvl4pPr marL="0" indent="0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4pPr>
            <a:lvl5pPr marL="0" indent="0">
              <a:buNone/>
              <a:defRPr sz="15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Speaker Title</a:t>
            </a:r>
          </a:p>
          <a:p>
            <a:pPr lvl="2"/>
            <a:r>
              <a:rPr lang="en-US"/>
              <a:t>Affiliation Name</a:t>
            </a:r>
          </a:p>
          <a:p>
            <a:pPr lvl="3"/>
            <a:r>
              <a:rPr lang="en-US"/>
              <a:t>Date (optional)</a:t>
            </a:r>
          </a:p>
        </p:txBody>
      </p:sp>
    </p:spTree>
    <p:extLst>
      <p:ext uri="{BB962C8B-B14F-4D97-AF65-F5344CB8AC3E}">
        <p14:creationId xmlns:p14="http://schemas.microsoft.com/office/powerpoint/2010/main" val="3754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GWU-OPAE MEET AND GREET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F2BB-EB0E-43EF-9D25-5E0F0C175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GWU-OPAE MEET AND GREET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D20F9-F1FA-4CB7-B871-ADA1B9B35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18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25700" y="1396999"/>
            <a:ext cx="5029200" cy="21336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Contact Name</a:t>
            </a:r>
            <a:br>
              <a:rPr lang="en-US"/>
            </a:br>
            <a:r>
              <a:rPr lang="en-US"/>
              <a:t>Contact Phone/E-mail</a:t>
            </a:r>
            <a:br>
              <a:rPr lang="en-US"/>
            </a:br>
            <a:br>
              <a:rPr lang="en-US"/>
            </a:br>
            <a:r>
              <a:rPr lang="en-US"/>
              <a:t>http://www.nigms.nih.gov</a:t>
            </a:r>
          </a:p>
        </p:txBody>
      </p:sp>
    </p:spTree>
    <p:extLst>
      <p:ext uri="{BB962C8B-B14F-4D97-AF65-F5344CB8AC3E}">
        <p14:creationId xmlns:p14="http://schemas.microsoft.com/office/powerpoint/2010/main" val="255364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66938"/>
            <a:ext cx="8229600" cy="11430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 sz="20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text </a:t>
            </a:r>
            <a:br>
              <a:rPr lang="en-US" dirty="0"/>
            </a:br>
            <a:r>
              <a:rPr lang="en-US" dirty="0"/>
              <a:t>(such as Questions?, NIGMS: Investing in Discovery) </a:t>
            </a:r>
          </a:p>
        </p:txBody>
      </p:sp>
    </p:spTree>
    <p:extLst>
      <p:ext uri="{BB962C8B-B14F-4D97-AF65-F5344CB8AC3E}">
        <p14:creationId xmlns:p14="http://schemas.microsoft.com/office/powerpoint/2010/main" val="125321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3058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FB7E5D-5DEB-4723-BC0A-DA7C38B26F2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380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419100"/>
            <a:ext cx="7553325" cy="1000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689100"/>
            <a:ext cx="7981950" cy="4076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5921375"/>
            <a:ext cx="524933" cy="365125"/>
          </a:xfrm>
          <a:prstGeom prst="rect">
            <a:avLst/>
          </a:prstGeom>
        </p:spPr>
        <p:txBody>
          <a:bodyPr/>
          <a:lstStyle/>
          <a:p>
            <a:pPr algn="r"/>
            <a:fld id="{8475E058-4C20-A242-8A48-FEF4035371A2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96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w/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917505"/>
            <a:ext cx="8293100" cy="0"/>
          </a:xfrm>
          <a:prstGeom prst="line">
            <a:avLst/>
          </a:prstGeom>
          <a:ln w="12700">
            <a:solidFill>
              <a:srgbClr val="9CC5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976313"/>
            <a:ext cx="8305800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01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w/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976313"/>
            <a:ext cx="8305800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3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/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9900" y="917505"/>
            <a:ext cx="8293100" cy="0"/>
          </a:xfrm>
          <a:prstGeom prst="line">
            <a:avLst/>
          </a:prstGeom>
          <a:ln w="12700">
            <a:solidFill>
              <a:srgbClr val="9CC5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976313"/>
            <a:ext cx="4060556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/>
          </p:nvPr>
        </p:nvSpPr>
        <p:spPr>
          <a:xfrm>
            <a:off x="4702444" y="976313"/>
            <a:ext cx="4060556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5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w/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976313"/>
            <a:ext cx="4060556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3"/>
          </p:nvPr>
        </p:nvSpPr>
        <p:spPr>
          <a:xfrm>
            <a:off x="4702444" y="976313"/>
            <a:ext cx="4060556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0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even Columns w/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26727" y="274638"/>
            <a:ext cx="4636272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26727" y="917505"/>
            <a:ext cx="4636273" cy="0"/>
          </a:xfrm>
          <a:prstGeom prst="line">
            <a:avLst/>
          </a:prstGeom>
          <a:ln w="12700">
            <a:solidFill>
              <a:srgbClr val="9CC5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274638"/>
            <a:ext cx="3558209" cy="5730875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3"/>
          </p:nvPr>
        </p:nvSpPr>
        <p:spPr>
          <a:xfrm>
            <a:off x="4126726" y="976313"/>
            <a:ext cx="4636273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47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even Columns w/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26727" y="274638"/>
            <a:ext cx="4636272" cy="642867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rgbClr val="4963A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57200" y="274638"/>
            <a:ext cx="3558209" cy="5730875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3"/>
          </p:nvPr>
        </p:nvSpPr>
        <p:spPr>
          <a:xfrm>
            <a:off x="4126726" y="976313"/>
            <a:ext cx="4636273" cy="5029200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2400">
                <a:latin typeface="Arial" pitchFamily="34" charset="0"/>
                <a:cs typeface="Arial" pitchFamily="34" charset="0"/>
              </a:defRPr>
            </a:lvl1pPr>
            <a:lvl2pPr marL="742950" indent="-28575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buFont typeface="Courier New" pitchFamily="49" charset="0"/>
              <a:buChar char="o"/>
              <a:defRPr sz="1600">
                <a:latin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963AE"/>
              </a:buClr>
              <a:buSzPct val="135000"/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9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-TitleSlide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-InteriorSlid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5905" y="6356350"/>
            <a:ext cx="4907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E672CBA-1F15-4F34-9466-2A2663F0CC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19662" y="6438908"/>
            <a:ext cx="0" cy="2243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50790" y="6356350"/>
            <a:ext cx="5169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5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7" r:id="rId7"/>
    <p:sldLayoutId id="2147483670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ct-TaglineSlid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7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rter.nih.gov/" TargetMode="External"/><Relationship Id="rId2" Type="http://schemas.openxmlformats.org/officeDocument/2006/relationships/hyperlink" Target="https://projectreporter.nih.gov/reporter.cf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copus.com/home.uri" TargetMode="External"/><Relationship Id="rId5" Type="http://schemas.openxmlformats.org/officeDocument/2006/relationships/hyperlink" Target="http://apps.webofknowledge.com/WOS_GeneralSearch_input.do?product=WOS&amp;search_mode=GeneralSearch" TargetMode="External"/><Relationship Id="rId4" Type="http://schemas.openxmlformats.org/officeDocument/2006/relationships/hyperlink" Target="https://federalreporter.nih.gov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2" Type="http://schemas.openxmlformats.org/officeDocument/2006/relationships/hyperlink" Target="https://sci2.cns.iu.edu/user/index.php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339594"/>
            <a:ext cx="6667500" cy="2072432"/>
          </a:xfrm>
        </p:spPr>
        <p:txBody>
          <a:bodyPr/>
          <a:lstStyle/>
          <a:p>
            <a:pPr algn="ctr">
              <a:lnSpc>
                <a:spcPct val="80000"/>
              </a:lnSpc>
              <a:defRPr/>
            </a:pPr>
            <a:r>
              <a:rPr lang="en-US" cap="all" dirty="0" err="1"/>
              <a:t>GWu</a:t>
            </a:r>
            <a:r>
              <a:rPr lang="en-US" cap="all" dirty="0"/>
              <a:t> BUSINESS ANALYTICS Practicum</a:t>
            </a:r>
            <a:br>
              <a:rPr lang="en-US" cap="all" dirty="0"/>
            </a:br>
            <a:br>
              <a:rPr lang="en-US" cap="all" dirty="0"/>
            </a:br>
            <a:r>
              <a:rPr lang="en-US" cap="all" dirty="0"/>
              <a:t>Office of Program planning, Analysis and Evaluation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653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NIGMS Practicum 4: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65799" y="3075167"/>
            <a:ext cx="6400800" cy="1752600"/>
          </a:xfrm>
        </p:spPr>
        <p:txBody>
          <a:bodyPr/>
          <a:lstStyle/>
          <a:p>
            <a:r>
              <a:rPr lang="en-US" b="1" dirty="0">
                <a:solidFill>
                  <a:srgbClr val="4963AE"/>
                </a:solidFill>
                <a:effectLst>
                  <a:outerShdw blurRad="63500" dist="50800" dir="13500000" sx="0" sy="0">
                    <a:srgbClr val="000000">
                      <a:alpha val="50000"/>
                    </a:srgbClr>
                  </a:outerShdw>
                </a:effectLst>
              </a:rPr>
              <a:t>Mapping Collaborations across Fields</a:t>
            </a:r>
            <a:endParaRPr lang="en-US" dirty="0">
              <a:solidFill>
                <a:srgbClr val="4963AE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F2BB-EB0E-43EF-9D25-5E0F0C175D16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GWU-OPAE MEET AND GREET</a:t>
            </a:r>
          </a:p>
        </p:txBody>
      </p:sp>
    </p:spTree>
    <p:extLst>
      <p:ext uri="{BB962C8B-B14F-4D97-AF65-F5344CB8AC3E}">
        <p14:creationId xmlns:p14="http://schemas.microsoft.com/office/powerpoint/2010/main" val="302082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1" y="1406967"/>
            <a:ext cx="5577873" cy="3050733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592535" y="981076"/>
            <a:ext cx="3367535" cy="5029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NIGMS supports a wide network of researchers across the United States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Collaboration is an important aspect of scientific research</a:t>
            </a:r>
          </a:p>
          <a:p>
            <a:pPr lvl="1"/>
            <a:r>
              <a:rPr lang="en-US" dirty="0"/>
              <a:t>Many of these researchers collaborate with other researchers, often from different places and fields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9715" y="4527403"/>
            <a:ext cx="46555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•   </a:t>
            </a:r>
            <a:r>
              <a:rPr lang="en-US" sz="1350" b="1" dirty="0"/>
              <a:t>NIGMS grant locations represented by blue dots</a:t>
            </a:r>
          </a:p>
          <a:p>
            <a:r>
              <a:rPr lang="en-US" sz="750" b="1" dirty="0">
                <a:solidFill>
                  <a:srgbClr val="10A010"/>
                </a:solidFill>
              </a:rPr>
              <a:t> • </a:t>
            </a:r>
            <a:r>
              <a:rPr lang="en-US" sz="1350" b="1" dirty="0">
                <a:solidFill>
                  <a:srgbClr val="10A010"/>
                </a:solidFill>
              </a:rPr>
              <a:t>   </a:t>
            </a:r>
            <a:r>
              <a:rPr lang="en-US" sz="1350" b="1" dirty="0"/>
              <a:t>Collaborating grant locations represented by green dots</a:t>
            </a:r>
            <a:endParaRPr lang="en-US" sz="1350" b="1" dirty="0">
              <a:solidFill>
                <a:schemeClr val="accent2"/>
              </a:solidFill>
            </a:endParaRPr>
          </a:p>
          <a:p>
            <a:r>
              <a:rPr lang="en-US" sz="1350" b="1" dirty="0">
                <a:solidFill>
                  <a:schemeClr val="bg1">
                    <a:lumMod val="75000"/>
                  </a:schemeClr>
                </a:solidFill>
              </a:rPr>
              <a:t>―</a:t>
            </a:r>
            <a:r>
              <a:rPr lang="en-US" sz="135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350" b="1" dirty="0"/>
              <a:t>Collaborations on publications represented by grey lines</a:t>
            </a:r>
            <a:endParaRPr lang="en-US" sz="135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" y="962631"/>
            <a:ext cx="6400801" cy="51205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" y="966429"/>
            <a:ext cx="6384506" cy="5107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" y="965617"/>
            <a:ext cx="6384507" cy="510748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783758" y="2226469"/>
            <a:ext cx="3350273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12"/>
          </p:nvPr>
        </p:nvSpPr>
        <p:spPr>
          <a:xfrm>
            <a:off x="4949903" y="1005569"/>
            <a:ext cx="4060556" cy="502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Understanding collaborative networks can help us understand how researchers interact with one another</a:t>
            </a:r>
          </a:p>
          <a:p>
            <a:endParaRPr lang="en-US" dirty="0"/>
          </a:p>
          <a:p>
            <a:r>
              <a:rPr lang="en-US" dirty="0"/>
              <a:t>Gaps in collaborative networks may represent an opportunity for scientific progress via interdisciplinary work</a:t>
            </a:r>
          </a:p>
          <a:p>
            <a:endParaRPr lang="en-US" dirty="0"/>
          </a:p>
          <a:p>
            <a:r>
              <a:rPr lang="en-US" dirty="0"/>
              <a:t>Network analysis can reveal </a:t>
            </a:r>
            <a:br>
              <a:rPr lang="en-US" dirty="0"/>
            </a:br>
            <a:r>
              <a:rPr lang="en-US" dirty="0"/>
              <a:t>non-grantee researchers who are performing key work relevant to our Institute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487" y="5591175"/>
            <a:ext cx="46126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Expanding Co-authorship Network for a Set of NIGMS Grantees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2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Study Group</a:t>
            </a:r>
          </a:p>
          <a:p>
            <a:r>
              <a:rPr lang="en-US" dirty="0"/>
              <a:t>Researchers continually supported by NIGMS from 2001-2015 </a:t>
            </a:r>
            <a:br>
              <a:rPr lang="en-US" dirty="0"/>
            </a:br>
            <a:r>
              <a:rPr lang="en-US" dirty="0"/>
              <a:t>(~450 investigators)</a:t>
            </a:r>
          </a:p>
          <a:p>
            <a:r>
              <a:rPr lang="en-US" dirty="0"/>
              <a:t>Federal support for researchers</a:t>
            </a:r>
          </a:p>
          <a:p>
            <a:r>
              <a:rPr lang="en-US" dirty="0"/>
              <a:t>Publications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Comparison Group</a:t>
            </a:r>
          </a:p>
          <a:p>
            <a:r>
              <a:rPr lang="en-US" dirty="0"/>
              <a:t>Researchers continually supported by NIH from 2001-2015 </a:t>
            </a:r>
            <a:br>
              <a:rPr lang="en-US" dirty="0"/>
            </a:br>
            <a:r>
              <a:rPr lang="en-US" dirty="0"/>
              <a:t>(~500 investigators)</a:t>
            </a:r>
          </a:p>
          <a:p>
            <a:r>
              <a:rPr lang="en-US" dirty="0"/>
              <a:t>Federal support for researchers</a:t>
            </a:r>
          </a:p>
          <a:p>
            <a:r>
              <a:rPr lang="en-US" dirty="0"/>
              <a:t>Publications</a:t>
            </a:r>
          </a:p>
          <a:p>
            <a:r>
              <a:rPr lang="en-US" dirty="0"/>
              <a:t>Level of NIGMS support varies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39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199" y="976313"/>
            <a:ext cx="8218449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Study Questions</a:t>
            </a:r>
          </a:p>
          <a:p>
            <a:r>
              <a:rPr lang="en-US" dirty="0"/>
              <a:t>Do NIGMS-supported researchers collaborate more often with other NIGMS-supported researchers?</a:t>
            </a:r>
          </a:p>
          <a:p>
            <a:r>
              <a:rPr lang="en-US" dirty="0"/>
              <a:t>Does the type of grant awarded influence collaboration behavior?</a:t>
            </a:r>
          </a:p>
          <a:p>
            <a:r>
              <a:rPr lang="en-US" dirty="0"/>
              <a:t>Does variety in funding sources influence collaboration behavior?</a:t>
            </a:r>
          </a:p>
          <a:p>
            <a:r>
              <a:rPr lang="en-US" dirty="0"/>
              <a:t>Does the scientific discipline influence collaboration behavior?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3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Available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57200" y="976313"/>
            <a:ext cx="8305800" cy="5029200"/>
          </a:xfrm>
        </p:spPr>
        <p:txBody>
          <a:bodyPr/>
          <a:lstStyle/>
          <a:p>
            <a:r>
              <a:rPr lang="en-US" sz="1600" dirty="0"/>
              <a:t>Public Grants Databases (NIH / Federal </a:t>
            </a:r>
            <a:r>
              <a:rPr lang="en-US" sz="1600" dirty="0" err="1"/>
              <a:t>RePORTER</a:t>
            </a:r>
            <a:r>
              <a:rPr lang="en-US" sz="1600" dirty="0"/>
              <a:t>)</a:t>
            </a:r>
          </a:p>
          <a:p>
            <a:pPr lvl="1"/>
            <a:r>
              <a:rPr lang="en-US" dirty="0"/>
              <a:t>Contains data about funding histories and some outputs of grants</a:t>
            </a:r>
          </a:p>
          <a:p>
            <a:pPr lvl="1"/>
            <a:r>
              <a:rPr lang="en-US" dirty="0">
                <a:hlinkClick r:id="rId2"/>
              </a:rPr>
              <a:t>https://projectreporter.nih.gov/reporter.cfm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https://exporter.nih.gov/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https://federalreporter.nih.gov/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600" dirty="0"/>
              <a:t>Web of Science – </a:t>
            </a:r>
            <a:r>
              <a:rPr lang="en-US" sz="1600" dirty="0">
                <a:hlinkClick r:id="rId5"/>
              </a:rPr>
              <a:t>Core Collection</a:t>
            </a:r>
            <a:endParaRPr lang="en-US" sz="1600" dirty="0"/>
          </a:p>
          <a:p>
            <a:pPr lvl="1"/>
            <a:r>
              <a:rPr lang="en-US" dirty="0"/>
              <a:t>Has publication information as well as metadata for additional linkages (citations, authorships, etc.)</a:t>
            </a:r>
          </a:p>
          <a:p>
            <a:endParaRPr lang="en-US" sz="1600" dirty="0"/>
          </a:p>
          <a:p>
            <a:r>
              <a:rPr lang="en-US" sz="1600" dirty="0"/>
              <a:t>Scopus - </a:t>
            </a:r>
            <a:r>
              <a:rPr lang="en-US" sz="1600" dirty="0">
                <a:hlinkClick r:id="rId6"/>
              </a:rPr>
              <a:t>https://www.scopus.com/home.uri</a:t>
            </a:r>
            <a:r>
              <a:rPr lang="en-US" sz="1600" dirty="0"/>
              <a:t> </a:t>
            </a:r>
          </a:p>
          <a:p>
            <a:pPr lvl="1"/>
            <a:r>
              <a:rPr lang="en-US" dirty="0"/>
              <a:t>Database of publications with unique author IDs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8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Development and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Data Mining</a:t>
            </a:r>
          </a:p>
          <a:p>
            <a:pPr lvl="1"/>
            <a:r>
              <a:rPr lang="en-US" sz="2000" dirty="0"/>
              <a:t>Extracting large amounts of grants / publication from websites</a:t>
            </a:r>
          </a:p>
          <a:p>
            <a:endParaRPr lang="en-US" sz="2000" dirty="0"/>
          </a:p>
          <a:p>
            <a:r>
              <a:rPr lang="en-US" sz="2000" dirty="0"/>
              <a:t>Network Analysis</a:t>
            </a:r>
          </a:p>
          <a:p>
            <a:pPr lvl="1"/>
            <a:r>
              <a:rPr lang="en-US" sz="2000" dirty="0"/>
              <a:t>Science of Science software - </a:t>
            </a:r>
            <a:r>
              <a:rPr lang="en-US" sz="2000" dirty="0">
                <a:hlinkClick r:id="rId2"/>
              </a:rPr>
              <a:t>https://sci2.cns.iu.edu/user/index.php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Co-authorship, Co-citation ,Other bibliometric measures</a:t>
            </a:r>
          </a:p>
          <a:p>
            <a:endParaRPr lang="en-US" sz="2000" dirty="0"/>
          </a:p>
          <a:p>
            <a:r>
              <a:rPr lang="en-US" sz="2000" dirty="0"/>
              <a:t>Data Visualization</a:t>
            </a:r>
          </a:p>
          <a:p>
            <a:pPr lvl="1"/>
            <a:r>
              <a:rPr lang="en-US" sz="2000" dirty="0" err="1"/>
              <a:t>Gephi</a:t>
            </a:r>
            <a:r>
              <a:rPr lang="en-US" sz="2000" dirty="0"/>
              <a:t> - </a:t>
            </a:r>
            <a:r>
              <a:rPr lang="en-US" sz="2000" dirty="0">
                <a:hlinkClick r:id="rId3"/>
              </a:rPr>
              <a:t>https://gephi.org/</a:t>
            </a:r>
            <a:r>
              <a:rPr lang="en-US" sz="2000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GWU-OPAE MEET AND GREET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672CBA-1F15-4F34-9466-2A2663F0CC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98272"/>
      </p:ext>
    </p:extLst>
  </p:cSld>
  <p:clrMapOvr>
    <a:masterClrMapping/>
  </p:clrMapOvr>
</p:sld>
</file>

<file path=ppt/theme/theme1.xml><?xml version="1.0" encoding="utf-8"?>
<a:theme xmlns:a="http://schemas.openxmlformats.org/drawingml/2006/main" name="NIGMS-PowerPoint-Template-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terio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act-Taglin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05550C083B54EAFFFEF9D48BC8B11" ma:contentTypeVersion="0" ma:contentTypeDescription="Create a new document." ma:contentTypeScope="" ma:versionID="b7622a934aba53473c5116ee458b81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D87B38-A19B-4F40-A862-D19EDF040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70C77EE-BD9D-47FB-AD14-1BA05EA641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A38404-525E-4DBA-B6BB-7410333DB62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2069</TotalTime>
  <Words>310</Words>
  <Application>Microsoft Office PowerPoint</Application>
  <PresentationFormat>On-screen Show (4:3)</PresentationFormat>
  <Paragraphs>71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NIGMS-PowerPoint-Template-A</vt:lpstr>
      <vt:lpstr>Interior Slide</vt:lpstr>
      <vt:lpstr>Contact-Tagline Slide</vt:lpstr>
      <vt:lpstr>GWu BUSINESS ANALYTICS Practicum  Office of Program planning, Analysis and Evaluation</vt:lpstr>
      <vt:lpstr>NIGMS Practicum 4:</vt:lpstr>
      <vt:lpstr>Background</vt:lpstr>
      <vt:lpstr>Rationale</vt:lpstr>
      <vt:lpstr>Scope</vt:lpstr>
      <vt:lpstr>Scope</vt:lpstr>
      <vt:lpstr>Datasets Available</vt:lpstr>
      <vt:lpstr>Skills Development and Approaches</vt:lpstr>
    </vt:vector>
  </TitlesOfParts>
  <Company>NIGMS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Collection and Analysis Section OPAE</dc:title>
  <dc:creator>NIGMS</dc:creator>
  <cp:lastModifiedBy>Miklos, Andrew (NIH/NIGMS) [E]</cp:lastModifiedBy>
  <cp:revision>117</cp:revision>
  <cp:lastPrinted>2014-06-19T16:47:29Z</cp:lastPrinted>
  <dcterms:created xsi:type="dcterms:W3CDTF">2013-01-30T19:35:01Z</dcterms:created>
  <dcterms:modified xsi:type="dcterms:W3CDTF">2017-02-02T13:28:24Z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5e91a41b-0a1f-4990-9832-e774d13c1b36</vt:lpwstr>
  </property>
  <property fmtid="{D5CDD505-2E9C-101B-9397-08002B2CF9AE}" pid="3" name="ContentTypeId">
    <vt:lpwstr>0x0101007D005550C083B54EAFFFEF9D48BC8B11</vt:lpwstr>
  </property>
</Properties>
</file>